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jaK5n/64T4enMzSRc/JhoA/Nwo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ea6b87157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9" name="Google Shape;109;g1ea6b87157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1c3d2e53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g101c3d2e53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37677b8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g1037677b8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37677b8b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1037677b8b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1c3d2e53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101c3d2e53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1c3d2e53a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4" name="Google Shape;84;g101c3d2e53a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ea6b87157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1ea6b87157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1c3d2e53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101c3d2e53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037677b8b8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3" name="Google Shape;103;g1037677b8b8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>
            <a:spLocks noGrp="1"/>
          </p:cNvSpPr>
          <p:nvPr>
            <p:ph type="ctrTitle"/>
          </p:nvPr>
        </p:nvSpPr>
        <p:spPr>
          <a:xfrm>
            <a:off x="914400" y="818888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70A5"/>
              </a:buClr>
              <a:buSzPts val="6000"/>
              <a:buFont typeface="Avenir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ubTitle" idx="1"/>
          </p:nvPr>
        </p:nvSpPr>
        <p:spPr>
          <a:xfrm>
            <a:off x="1524000" y="3298563"/>
            <a:ext cx="9144000" cy="80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70A5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3" name="Google Shape;13;p9" descr="Collegewide Learning Outcomes Symposium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53364" y="4191635"/>
            <a:ext cx="2685271" cy="1574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70A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70A5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/>
          <p:nvPr/>
        </p:nvSpPr>
        <p:spPr>
          <a:xfrm>
            <a:off x="838200" y="6400414"/>
            <a:ext cx="326736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venir"/>
              <a:buNone/>
            </a:pPr>
            <a:r>
              <a:rPr lang="en-US" sz="120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ASSESS Faculty Engagement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 type="picTx">
  <p:cSld name="PICTURE_WITH_CAPTION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C3A0"/>
              </a:buClr>
              <a:buSzPts val="3200"/>
              <a:buFont typeface="Avenir"/>
              <a:buNone/>
              <a:defRPr sz="3200">
                <a:solidFill>
                  <a:srgbClr val="45C3A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>
            <a:spLocks noGrp="1"/>
          </p:cNvSpPr>
          <p:nvPr>
            <p:ph type="pic" idx="2"/>
          </p:nvPr>
        </p:nvSpPr>
        <p:spPr>
          <a:xfrm>
            <a:off x="838200" y="2226364"/>
            <a:ext cx="3932237" cy="3634687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12"/>
          <p:cNvSpPr txBox="1">
            <a:spLocks noGrp="1"/>
          </p:cNvSpPr>
          <p:nvPr>
            <p:ph type="body" idx="1"/>
          </p:nvPr>
        </p:nvSpPr>
        <p:spPr>
          <a:xfrm>
            <a:off x="5183188" y="457199"/>
            <a:ext cx="6169024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70A5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" name="Google Shape;22;p12"/>
          <p:cNvSpPr txBox="1"/>
          <p:nvPr/>
        </p:nvSpPr>
        <p:spPr>
          <a:xfrm>
            <a:off x="838200" y="6400414"/>
            <a:ext cx="326736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venir"/>
              <a:buNone/>
            </a:pPr>
            <a:r>
              <a:rPr lang="en-US" sz="120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ASSESS Faculty Engagement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70A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5C3A0"/>
              </a:buClr>
              <a:buSzPts val="2800"/>
              <a:buNone/>
              <a:defRPr sz="2800" b="1" i="0">
                <a:solidFill>
                  <a:srgbClr val="45C3A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70A5"/>
              </a:buClr>
              <a:buSzPts val="2400"/>
              <a:buChar char="•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5C3A0"/>
              </a:buClr>
              <a:buSzPts val="2800"/>
              <a:buNone/>
              <a:defRPr sz="2800" b="1" i="0">
                <a:solidFill>
                  <a:srgbClr val="45C3A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70A5"/>
              </a:buClr>
              <a:buSzPts val="2400"/>
              <a:buChar char="•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/>
          <p:nvPr/>
        </p:nvSpPr>
        <p:spPr>
          <a:xfrm>
            <a:off x="838200" y="6400414"/>
            <a:ext cx="326736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venir"/>
              <a:buNone/>
            </a:pPr>
            <a:r>
              <a:rPr lang="en-US" sz="120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ASSESS Faculty Engagement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70A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70A5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70A5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/>
          <p:nvPr/>
        </p:nvSpPr>
        <p:spPr>
          <a:xfrm>
            <a:off x="838200" y="6400414"/>
            <a:ext cx="326736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venir"/>
              <a:buNone/>
            </a:pPr>
            <a:r>
              <a:rPr lang="en-US" sz="120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ASSESS Faculty Engagement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70A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/>
          <p:nvPr/>
        </p:nvSpPr>
        <p:spPr>
          <a:xfrm>
            <a:off x="838200" y="6400414"/>
            <a:ext cx="326736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venir"/>
              <a:buNone/>
            </a:pPr>
            <a:r>
              <a:rPr lang="en-US" sz="120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ASSESS Faculty Engagement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C3A0"/>
              </a:buClr>
              <a:buSzPts val="3200"/>
              <a:buFont typeface="Avenir"/>
              <a:buNone/>
              <a:defRPr sz="3200">
                <a:solidFill>
                  <a:srgbClr val="45C3A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1"/>
          </p:nvPr>
        </p:nvSpPr>
        <p:spPr>
          <a:xfrm>
            <a:off x="5183188" y="457201"/>
            <a:ext cx="6172200" cy="5403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70A5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70A5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" name="Google Shape;42;p15"/>
          <p:cNvSpPr txBox="1"/>
          <p:nvPr/>
        </p:nvSpPr>
        <p:spPr>
          <a:xfrm>
            <a:off x="838200" y="6400414"/>
            <a:ext cx="326736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venir"/>
              <a:buNone/>
            </a:pPr>
            <a:r>
              <a:rPr lang="en-US" sz="120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ASSESS Faculty Engagement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C3A0"/>
              </a:buClr>
              <a:buSzPts val="3200"/>
              <a:buFont typeface="Avenir"/>
              <a:buNone/>
              <a:defRPr sz="3200">
                <a:solidFill>
                  <a:srgbClr val="45C3A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>
            <a:spLocks noGrp="1"/>
          </p:cNvSpPr>
          <p:nvPr>
            <p:ph type="pic" idx="2"/>
          </p:nvPr>
        </p:nvSpPr>
        <p:spPr>
          <a:xfrm>
            <a:off x="5183188" y="457201"/>
            <a:ext cx="6172200" cy="5403852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70A5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" name="Google Shape;47;p16"/>
          <p:cNvSpPr txBox="1"/>
          <p:nvPr/>
        </p:nvSpPr>
        <p:spPr>
          <a:xfrm>
            <a:off x="838200" y="6400414"/>
            <a:ext cx="326736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venir"/>
              <a:buNone/>
            </a:pPr>
            <a:r>
              <a:rPr lang="en-US" sz="120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ASSESS Faculty Engagement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/>
          <p:nvPr/>
        </p:nvSpPr>
        <p:spPr>
          <a:xfrm>
            <a:off x="838200" y="6400414"/>
            <a:ext cx="326736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venir"/>
              <a:buNone/>
            </a:pPr>
            <a:r>
              <a:rPr lang="en-US" sz="120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ASSESS Faculty Engagement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70A5"/>
              </a:buClr>
              <a:buSzPts val="4400"/>
              <a:buFont typeface="Avenir"/>
              <a:buNone/>
              <a:defRPr sz="4400" b="1" i="0" u="none" strike="noStrike" cap="none">
                <a:solidFill>
                  <a:srgbClr val="4070A5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70A5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070A5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70A5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070A5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070A5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70A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070A5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/>
          <p:nvPr/>
        </p:nvSpPr>
        <p:spPr>
          <a:xfrm>
            <a:off x="0" y="-19878"/>
            <a:ext cx="12192000" cy="149087"/>
          </a:xfrm>
          <a:prstGeom prst="rect">
            <a:avLst/>
          </a:prstGeom>
          <a:solidFill>
            <a:srgbClr val="45C3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569450" y="6462710"/>
            <a:ext cx="1784350" cy="15240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914400" y="734805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70A5"/>
              </a:buClr>
              <a:buSzPct val="100000"/>
              <a:buFont typeface="Avenir"/>
              <a:buNone/>
            </a:pPr>
            <a:r>
              <a:rPr lang="en-US"/>
              <a:t>Building Capacity with Faculty Fellows for Data and Assessment</a:t>
            </a:r>
            <a:endParaRPr/>
          </a:p>
        </p:txBody>
      </p:sp>
      <p:sp>
        <p:nvSpPr>
          <p:cNvPr id="55" name="Google Shape;55;p1"/>
          <p:cNvSpPr txBox="1">
            <a:spLocks noGrp="1"/>
          </p:cNvSpPr>
          <p:nvPr>
            <p:ph type="subTitle" idx="1"/>
          </p:nvPr>
        </p:nvSpPr>
        <p:spPr>
          <a:xfrm>
            <a:off x="1524000" y="3214480"/>
            <a:ext cx="9144000" cy="80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70A5"/>
              </a:buClr>
              <a:buSzPts val="2400"/>
              <a:buNone/>
            </a:pPr>
            <a:r>
              <a:rPr lang="en-US"/>
              <a:t>Areeje Zufari, Faculty Fellow for Data and Assessment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70A5"/>
              </a:buClr>
              <a:buSzPts val="2400"/>
              <a:buNone/>
            </a:pPr>
            <a:r>
              <a:rPr lang="en-US"/>
              <a:t>Nichole Fehrenbach, Director, Learning Assessment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ea6b871578_0_8"/>
          <p:cNvSpPr txBox="1">
            <a:spLocks noGrp="1"/>
          </p:cNvSpPr>
          <p:nvPr>
            <p:ph type="body" idx="1"/>
          </p:nvPr>
        </p:nvSpPr>
        <p:spPr>
          <a:xfrm>
            <a:off x="629700" y="4625575"/>
            <a:ext cx="10219800" cy="17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F497D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How do you envision engaging faculty?</a:t>
            </a:r>
            <a:endParaRPr sz="3000">
              <a:solidFill>
                <a:srgbClr val="1F497D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F497D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Could an assessment role like this be beneficial at your institution?</a:t>
            </a:r>
            <a:endParaRPr sz="3000">
              <a:solidFill>
                <a:srgbClr val="1F497D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F497D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What else do you want to know from us?</a:t>
            </a:r>
            <a:endParaRPr sz="3000">
              <a:solidFill>
                <a:srgbClr val="1F497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1ea6b871578_0_8"/>
          <p:cNvSpPr/>
          <p:nvPr/>
        </p:nvSpPr>
        <p:spPr>
          <a:xfrm>
            <a:off x="8910000" y="3194775"/>
            <a:ext cx="2847300" cy="1656600"/>
          </a:xfrm>
          <a:prstGeom prst="cloudCallout">
            <a:avLst>
              <a:gd name="adj1" fmla="val -51467"/>
              <a:gd name="adj2" fmla="val 58525"/>
            </a:avLst>
          </a:prstGeom>
          <a:solidFill>
            <a:schemeClr val="lt2"/>
          </a:solidFill>
          <a:ln w="9525" cap="flat" cmpd="sng">
            <a:solidFill>
              <a:srgbClr val="4070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Unmute to share your thoughts</a:t>
            </a:r>
            <a:endParaRPr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g1ea6b871578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5400" y="465550"/>
            <a:ext cx="6581200" cy="385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01c3d2e53a_0_1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Presenters</a:t>
            </a:r>
            <a:endParaRPr/>
          </a:p>
        </p:txBody>
      </p:sp>
      <p:sp>
        <p:nvSpPr>
          <p:cNvPr id="61" name="Google Shape;61;g101c3d2e53a_0_13"/>
          <p:cNvSpPr txBox="1">
            <a:spLocks noGrp="1"/>
          </p:cNvSpPr>
          <p:nvPr>
            <p:ph type="body" idx="1"/>
          </p:nvPr>
        </p:nvSpPr>
        <p:spPr>
          <a:xfrm>
            <a:off x="838200" y="14123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en-US"/>
              <a:t>Areeje Zufari - Faculty Fellow for Data and Assessment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en-US" i="1"/>
              <a:t>Professor of Humanities, Valencia College</a:t>
            </a:r>
            <a:endParaRPr i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en-US"/>
              <a:t>Nichole Fehrenbach - Director of Faculty Fellows for Data and Assessment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en-US" i="1"/>
              <a:t>Director, Learning Assessment, Academic Affairs, Valencia College</a:t>
            </a:r>
            <a:endParaRPr i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en-US"/>
              <a:t>We will each be playing our roles as Fellow or Director of Fellows,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en-US"/>
              <a:t>We will respond as possible in the chat.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en-US"/>
              <a:t>On slides when you see this, feel free to… </a:t>
            </a:r>
            <a:endParaRPr/>
          </a:p>
        </p:txBody>
      </p:sp>
      <p:sp>
        <p:nvSpPr>
          <p:cNvPr id="62" name="Google Shape;62;g101c3d2e53a_0_13"/>
          <p:cNvSpPr/>
          <p:nvPr/>
        </p:nvSpPr>
        <p:spPr>
          <a:xfrm>
            <a:off x="7608325" y="4666700"/>
            <a:ext cx="2847300" cy="1656600"/>
          </a:xfrm>
          <a:prstGeom prst="cloudCallout">
            <a:avLst>
              <a:gd name="adj1" fmla="val -64515"/>
              <a:gd name="adj2" fmla="val -2677"/>
            </a:avLst>
          </a:prstGeom>
          <a:solidFill>
            <a:schemeClr val="lt2"/>
          </a:solidFill>
          <a:ln w="9525" cap="flat" cmpd="sng">
            <a:solidFill>
              <a:srgbClr val="4070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Unmute to share your thoughts</a:t>
            </a:r>
            <a:endParaRPr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37677b8b8_0_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Valencia College - </a:t>
            </a:r>
            <a:r>
              <a:rPr lang="en-US" sz="2400">
                <a:solidFill>
                  <a:schemeClr val="dk2"/>
                </a:solidFill>
              </a:rPr>
              <a:t>students</a:t>
            </a:r>
            <a:r>
              <a:rPr lang="en-US"/>
              <a:t> </a:t>
            </a:r>
            <a:endParaRPr/>
          </a:p>
        </p:txBody>
      </p:sp>
      <p:pic>
        <p:nvPicPr>
          <p:cNvPr id="68" name="Google Shape;68;g1037677b8b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950" y="1521748"/>
            <a:ext cx="11858100" cy="35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1037677b8b8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2387" y="5251643"/>
            <a:ext cx="1580332" cy="147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37677b8b8_0_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1259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Valencia College - </a:t>
            </a:r>
            <a:r>
              <a:rPr lang="en-US" sz="2400"/>
              <a:t>7 campuses + schools and training facilities</a:t>
            </a:r>
            <a:endParaRPr sz="2400"/>
          </a:p>
        </p:txBody>
      </p:sp>
      <p:pic>
        <p:nvPicPr>
          <p:cNvPr id="75" name="Google Shape;75;g1037677b8b8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22750"/>
            <a:ext cx="11936524" cy="2537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g1037677b8b8_0_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143388"/>
            <a:ext cx="11868150" cy="21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g101c3d2e53a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50135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1c3d2e53a_1_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1041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venir"/>
              <a:buNone/>
            </a:pPr>
            <a:r>
              <a:rPr lang="en-US">
                <a:solidFill>
                  <a:schemeClr val="dk2"/>
                </a:solidFill>
              </a:rPr>
              <a:t>Valencia College's Faculty Fellows</a:t>
            </a:r>
            <a:endParaRPr/>
          </a:p>
        </p:txBody>
      </p:sp>
      <p:sp>
        <p:nvSpPr>
          <p:cNvPr id="87" name="Google Shape;87;g101c3d2e53a_1_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1F497D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Structured program that engages faculty professionally:</a:t>
            </a:r>
            <a:endParaRPr sz="3400">
              <a:solidFill>
                <a:srgbClr val="1F497D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rgbClr val="1F497D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Through scholarship and innovation</a:t>
            </a:r>
            <a:endParaRPr sz="3000">
              <a:solidFill>
                <a:srgbClr val="1F497D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rgbClr val="1F497D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With skills in data analysis and assessment</a:t>
            </a:r>
            <a:endParaRPr sz="3000">
              <a:solidFill>
                <a:srgbClr val="1F497D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rgbClr val="1F497D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To become assessment leaders on campus</a:t>
            </a:r>
            <a:endParaRPr sz="3000">
              <a:solidFill>
                <a:srgbClr val="1F497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F497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ea6b871578_0_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The Role of the Faculty Fellow</a:t>
            </a:r>
            <a:endParaRPr/>
          </a:p>
        </p:txBody>
      </p:sp>
      <p:sp>
        <p:nvSpPr>
          <p:cNvPr id="93" name="Google Shape;93;g1ea6b871578_0_1"/>
          <p:cNvSpPr txBox="1">
            <a:spLocks noGrp="1"/>
          </p:cNvSpPr>
          <p:nvPr>
            <p:ph type="body" idx="1"/>
          </p:nvPr>
        </p:nvSpPr>
        <p:spPr>
          <a:xfrm>
            <a:off x="687475" y="1856550"/>
            <a:ext cx="11360700" cy="44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400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Faculty Fellows for Data and Assessment are out-of-discipline members of multiple Assessment Leadership Teams who:</a:t>
            </a:r>
            <a:endParaRPr sz="3400">
              <a:solidFill>
                <a:srgbClr val="1F497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400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•	</a:t>
            </a:r>
            <a:r>
              <a:rPr lang="en-US" sz="3000" i="1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support</a:t>
            </a:r>
            <a:r>
              <a:rPr lang="en-US" sz="3000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writing measurable learning outcomes and indicators;</a:t>
            </a:r>
            <a:endParaRPr sz="3000">
              <a:solidFill>
                <a:srgbClr val="1F497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•	</a:t>
            </a:r>
            <a:r>
              <a:rPr lang="en-US" sz="3000" b="1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advise</a:t>
            </a:r>
            <a:r>
              <a:rPr lang="en-US" sz="3000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development and implementation of meaningful assessment;</a:t>
            </a:r>
            <a:endParaRPr sz="3000">
              <a:solidFill>
                <a:srgbClr val="1F497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•	</a:t>
            </a:r>
            <a:r>
              <a:rPr lang="en-US" sz="3000" i="1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support</a:t>
            </a:r>
            <a:r>
              <a:rPr lang="en-US" sz="3000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analysis and interpretation of results;</a:t>
            </a:r>
            <a:endParaRPr sz="3000">
              <a:solidFill>
                <a:srgbClr val="1F497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•	</a:t>
            </a:r>
            <a:r>
              <a:rPr lang="en-US" sz="3000" i="1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support</a:t>
            </a:r>
            <a:r>
              <a:rPr lang="en-US" sz="3000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development of feasible improvement plans; </a:t>
            </a:r>
            <a:endParaRPr sz="3000">
              <a:solidFill>
                <a:srgbClr val="1F497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•	support facilitation of meetings.</a:t>
            </a:r>
            <a:endParaRPr sz="3000">
              <a:solidFill>
                <a:srgbClr val="1F497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1ea6b871578_0_1"/>
          <p:cNvSpPr/>
          <p:nvPr/>
        </p:nvSpPr>
        <p:spPr>
          <a:xfrm>
            <a:off x="9200875" y="276425"/>
            <a:ext cx="2847300" cy="1656600"/>
          </a:xfrm>
          <a:prstGeom prst="cloudCallout">
            <a:avLst>
              <a:gd name="adj1" fmla="val -64515"/>
              <a:gd name="adj2" fmla="val -2677"/>
            </a:avLst>
          </a:prstGeom>
          <a:solidFill>
            <a:schemeClr val="lt2"/>
          </a:solidFill>
          <a:ln w="9525" cap="flat" cmpd="sng">
            <a:solidFill>
              <a:srgbClr val="4070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Unmute to share your thoughts</a:t>
            </a:r>
            <a:endParaRPr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1c3d2e53a_0_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Activity: Faculty Fellow Development</a:t>
            </a:r>
            <a:endParaRPr/>
          </a:p>
        </p:txBody>
      </p:sp>
      <p:sp>
        <p:nvSpPr>
          <p:cNvPr id="100" name="Google Shape;100;g101c3d2e53a_0_7"/>
          <p:cNvSpPr txBox="1">
            <a:spLocks noGrp="1"/>
          </p:cNvSpPr>
          <p:nvPr>
            <p:ph type="body" idx="1"/>
          </p:nvPr>
        </p:nvSpPr>
        <p:spPr>
          <a:xfrm>
            <a:off x="687475" y="1500175"/>
            <a:ext cx="111069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2941"/>
              <a:buNone/>
            </a:pPr>
            <a:r>
              <a:rPr lang="en-US" sz="3400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Role 1: Standard Assessments-</a:t>
            </a:r>
            <a:endParaRPr sz="3400">
              <a:solidFill>
                <a:srgbClr val="1F497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2941"/>
              <a:buNone/>
            </a:pPr>
            <a:r>
              <a:rPr lang="en-US" sz="3400" i="1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Why can’t we just do what we did before, so it is all the same?</a:t>
            </a:r>
            <a:endParaRPr sz="3400" i="1">
              <a:solidFill>
                <a:srgbClr val="1F497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2941"/>
              <a:buNone/>
            </a:pPr>
            <a:r>
              <a:rPr lang="en-US" sz="3400" i="1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This feels like extra work (to me, or to a colleague I’m advocating for)!</a:t>
            </a:r>
            <a:endParaRPr sz="3400" i="1">
              <a:solidFill>
                <a:srgbClr val="1F497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2941"/>
              <a:buNone/>
            </a:pPr>
            <a:endParaRPr sz="3400" i="1">
              <a:solidFill>
                <a:srgbClr val="1F497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2941"/>
              <a:buNone/>
            </a:pPr>
            <a:r>
              <a:rPr lang="en-US" sz="3400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Role 2: Context of the Course - </a:t>
            </a:r>
            <a:endParaRPr sz="3400">
              <a:solidFill>
                <a:srgbClr val="1F497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2941"/>
              <a:buNone/>
            </a:pPr>
            <a:r>
              <a:rPr lang="en-US" sz="3400" i="1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Can’t we all agree on a good rubric?</a:t>
            </a:r>
            <a:endParaRPr sz="3400" i="1">
              <a:solidFill>
                <a:srgbClr val="1F497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2941"/>
              <a:buNone/>
            </a:pPr>
            <a:r>
              <a:rPr lang="en-US" sz="3400" i="1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We each want to do our own thing!</a:t>
            </a:r>
            <a:endParaRPr sz="3400" i="1">
              <a:solidFill>
                <a:srgbClr val="1F497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2941"/>
              <a:buNone/>
            </a:pPr>
            <a:endParaRPr sz="3400" i="1">
              <a:solidFill>
                <a:srgbClr val="1F497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2941"/>
              <a:buNone/>
            </a:pPr>
            <a:r>
              <a:rPr lang="en-US" sz="3400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Role 3: This is not feasible - </a:t>
            </a:r>
            <a:endParaRPr sz="3400">
              <a:solidFill>
                <a:srgbClr val="1F497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2941"/>
              <a:buNone/>
            </a:pPr>
            <a:r>
              <a:rPr lang="en-US" sz="3400" i="1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What if faculty don’t submit the data?</a:t>
            </a:r>
            <a:endParaRPr sz="3400" i="1">
              <a:solidFill>
                <a:srgbClr val="1F497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2941"/>
              <a:buNone/>
            </a:pPr>
            <a:r>
              <a:rPr lang="en-US" sz="3400" i="1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We couldn’t possibly collect this data!</a:t>
            </a:r>
            <a:endParaRPr sz="3400" i="1">
              <a:solidFill>
                <a:srgbClr val="1F497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37677b8b8_0_1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1041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Lessons Learned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6" name="Google Shape;106;g1037677b8b8_0_1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rgbClr val="1F497D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Conflict resolution</a:t>
            </a:r>
            <a:endParaRPr sz="3000">
              <a:solidFill>
                <a:srgbClr val="1F497D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rgbClr val="1F497D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Balancing broad flexibility</a:t>
            </a:r>
            <a:endParaRPr sz="3000">
              <a:solidFill>
                <a:srgbClr val="1F497D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rgbClr val="1F497D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Having some standard procedures and timelines</a:t>
            </a:r>
            <a:endParaRPr sz="3000">
              <a:solidFill>
                <a:srgbClr val="1F497D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rgbClr val="1F497D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Cohort style, fellowship since we do not all have the same skills</a:t>
            </a:r>
            <a:endParaRPr sz="3000">
              <a:solidFill>
                <a:srgbClr val="1F497D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rgbClr val="1F497D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Ongoing, cycles of development</a:t>
            </a:r>
            <a:endParaRPr sz="3000">
              <a:solidFill>
                <a:srgbClr val="1F497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ymposium">
      <a:dk1>
        <a:srgbClr val="000000"/>
      </a:dk1>
      <a:lt1>
        <a:srgbClr val="FFFFFF"/>
      </a:lt1>
      <a:dk2>
        <a:srgbClr val="4070A5"/>
      </a:dk2>
      <a:lt2>
        <a:srgbClr val="E7E6E6"/>
      </a:lt2>
      <a:accent1>
        <a:srgbClr val="8BBBE1"/>
      </a:accent1>
      <a:accent2>
        <a:srgbClr val="FABE13"/>
      </a:accent2>
      <a:accent3>
        <a:srgbClr val="D76F3C"/>
      </a:accent3>
      <a:accent4>
        <a:srgbClr val="8BC3B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Microsoft Office PowerPoint</Application>
  <PresentationFormat>Widescreen</PresentationFormat>
  <Paragraphs>52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Avenir</vt:lpstr>
      <vt:lpstr>Calibri</vt:lpstr>
      <vt:lpstr>Office Theme</vt:lpstr>
      <vt:lpstr>Building Capacity with Faculty Fellows for Data and Assessment</vt:lpstr>
      <vt:lpstr>Presenters</vt:lpstr>
      <vt:lpstr>Valencia College - students </vt:lpstr>
      <vt:lpstr>Valencia College - 7 campuses + schools and training facilities</vt:lpstr>
      <vt:lpstr>PowerPoint Presentation</vt:lpstr>
      <vt:lpstr>Valencia College's Faculty Fellows</vt:lpstr>
      <vt:lpstr>The Role of the Faculty Fellow</vt:lpstr>
      <vt:lpstr>Activity: Faculty Fellow Development</vt:lpstr>
      <vt:lpstr>Lessons Learned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Capacity with Faculty Fellows for Data and Assessment</dc:title>
  <dc:creator>Viannie Perez</dc:creator>
  <cp:lastModifiedBy>Nichole Fehrenbach</cp:lastModifiedBy>
  <cp:revision>1</cp:revision>
  <dcterms:created xsi:type="dcterms:W3CDTF">2021-09-27T16:46:51Z</dcterms:created>
  <dcterms:modified xsi:type="dcterms:W3CDTF">2023-11-03T20:43:07Z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0x010100D4F12551EE59EC4D96868D1BEE39A69E</vt:lpwstr>
  </property>
  <property fmtid="{D5CDD505-2E9C-101B-9397-08002B2CF9AE}" pid="3" name="_AdHocReviewCycleID">
    <vt:i4>-2028744308</vt:i4>
  </property>
  <property fmtid="{D5CDD505-2E9C-101B-9397-08002B2CF9AE}" pid="4" name="_NewReviewCycle">
    <vt:lpwstr/>
  </property>
  <property fmtid="{D5CDD505-2E9C-101B-9397-08002B2CF9AE}" pid="5" name="_EmailSubject">
    <vt:lpwstr>Assessment Show and Tell Scheduling Poll (Take 2)</vt:lpwstr>
  </property>
  <property fmtid="{D5CDD505-2E9C-101B-9397-08002B2CF9AE}" pid="6" name="_AuthorEmail">
    <vt:lpwstr>njackson18@valenciacollege.edu</vt:lpwstr>
  </property>
  <property fmtid="{D5CDD505-2E9C-101B-9397-08002B2CF9AE}" pid="7" name="_AuthorEmailDisplayName">
    <vt:lpwstr>Nichole Fehrenbach</vt:lpwstr>
  </property>
</Properties>
</file>